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61" r:id="rId4"/>
    <p:sldId id="285" r:id="rId5"/>
    <p:sldId id="266" r:id="rId6"/>
    <p:sldId id="267" r:id="rId7"/>
    <p:sldId id="268" r:id="rId8"/>
    <p:sldId id="287" r:id="rId9"/>
    <p:sldId id="288" r:id="rId10"/>
    <p:sldId id="289" r:id="rId11"/>
    <p:sldId id="291" r:id="rId12"/>
    <p:sldId id="290" r:id="rId13"/>
    <p:sldId id="292" r:id="rId14"/>
    <p:sldId id="293" r:id="rId15"/>
    <p:sldId id="294" r:id="rId16"/>
    <p:sldId id="295" r:id="rId17"/>
    <p:sldId id="296" r:id="rId18"/>
    <p:sldId id="278" r:id="rId19"/>
    <p:sldId id="284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70" d="100"/>
          <a:sy n="70" d="100"/>
        </p:scale>
        <p:origin x="-270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B300D-E375-49AE-8C61-47F280CD5F33}" type="datetimeFigureOut">
              <a:rPr lang="en-US" smtClean="0"/>
              <a:pPr/>
              <a:t>3/4/2015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C7BAD-E2EB-47E3-8540-BD133C6610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71525-A8A4-44E2-A0A3-30E24333B985}" type="datetimeFigureOut">
              <a:rPr lang="en-US" smtClean="0"/>
              <a:pPr/>
              <a:t>3/4/2015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4EDA2-22EB-4546-8085-1F24A20E52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9E11-7D80-4172-A87F-FB05AD2C23D2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F3D4-9DF8-4463-8725-5FA087417B9F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3972-6350-4619-9930-4C1FF073ABF0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40EB-31A3-4BAC-B66D-AFAF18984EC4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26CE6-969B-4120-9D12-A50D5AC528BF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1A3E-2FC1-44A5-AD49-97DCA180B9FA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7239-DB65-44A2-AC3C-7AD3A65CCE54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F107-2CFC-44C5-A785-87DB7DC6EB44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0BDC-E983-4B7B-B100-596F721FEDFC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28D3-6F71-48DD-941C-C1265D9BF7F8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1869-A8D1-4671-97C8-0CD9D673D343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03900-0664-491D-8587-6C442FFAA7EB}" type="datetime1">
              <a:rPr lang="en-US" smtClean="0"/>
              <a:t>3/4/2015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Real Options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F5FF6-C8D6-41EE-91E1-AFE71BED7B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794519"/>
          </a:xfrm>
        </p:spPr>
        <p:txBody>
          <a:bodyPr/>
          <a:lstStyle/>
          <a:p>
            <a:r>
              <a:rPr lang="en-US" sz="2800" dirty="0" smtClean="0"/>
              <a:t>Policy Risks of Some Renewable Energy Subsidies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82144"/>
            <a:ext cx="6400800" cy="478904"/>
          </a:xfrm>
        </p:spPr>
        <p:txBody>
          <a:bodyPr>
            <a:noAutofit/>
          </a:bodyPr>
          <a:lstStyle/>
          <a:p>
            <a:r>
              <a:rPr lang="en-US" sz="1800" dirty="0" smtClean="0"/>
              <a:t>Roger Adkins </a:t>
            </a:r>
          </a:p>
          <a:p>
            <a:r>
              <a:rPr lang="en-US" sz="1800" dirty="0" smtClean="0"/>
              <a:t>University of Bradford School of Management</a:t>
            </a:r>
          </a:p>
          <a:p>
            <a:r>
              <a:rPr lang="en-US" sz="1800" dirty="0" smtClean="0"/>
              <a:t>and</a:t>
            </a:r>
          </a:p>
          <a:p>
            <a:r>
              <a:rPr lang="en-US" sz="1800" dirty="0" smtClean="0"/>
              <a:t>Dean Paxson</a:t>
            </a:r>
          </a:p>
          <a:p>
            <a:r>
              <a:rPr lang="en-US" sz="1800" dirty="0" smtClean="0"/>
              <a:t>Manchester Business School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5302949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LBS May 2012, PFN </a:t>
            </a:r>
            <a:r>
              <a:rPr lang="en-US" dirty="0" err="1" smtClean="0"/>
              <a:t>Aveiro</a:t>
            </a:r>
            <a:r>
              <a:rPr lang="en-US" dirty="0" smtClean="0"/>
              <a:t> July 2012, </a:t>
            </a:r>
          </a:p>
          <a:p>
            <a:pPr algn="ctr"/>
            <a:r>
              <a:rPr lang="en-US" dirty="0" smtClean="0"/>
              <a:t>Real </a:t>
            </a:r>
            <a:r>
              <a:rPr lang="en-US" dirty="0" smtClean="0"/>
              <a:t>Options </a:t>
            </a:r>
            <a:r>
              <a:rPr lang="en-US" dirty="0" smtClean="0"/>
              <a:t>Conference Tokyo  </a:t>
            </a:r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Uncertain Generation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1271" y="1770741"/>
            <a:ext cx="6561458" cy="41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Price &amp; Quantity Correlation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6654" y="1936101"/>
            <a:ext cx="6510692" cy="3854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Price &amp; Quantity Correlation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2976" y="1600200"/>
            <a:ext cx="62780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 of Increase in Subsidy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6832"/>
            <a:ext cx="676875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 of Increase in Subsidy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6768751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Increase in Subsidy </a:t>
            </a:r>
            <a:br>
              <a:rPr lang="en-US" dirty="0" smtClean="0"/>
            </a:br>
            <a:r>
              <a:rPr lang="en-US" dirty="0" smtClean="0"/>
              <a:t>Possibility or Retraction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7128792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Increase in Subsidy </a:t>
            </a:r>
            <a:br>
              <a:rPr lang="en-US" dirty="0" smtClean="0"/>
            </a:br>
            <a:r>
              <a:rPr lang="en-US" dirty="0" smtClean="0"/>
              <a:t>Possibility or Retraction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3" y="1700808"/>
            <a:ext cx="6552728" cy="45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79712" y="508954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But an increase in the probability of introduction makes the investment become more attractive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407707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In the absence of a subsidy,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a small chance of its introduction defers investment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223070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Trade-off between investing early at a lower revenue </a:t>
            </a:r>
          </a:p>
          <a:p>
            <a:r>
              <a:rPr lang="en-US" sz="1600" dirty="0" smtClean="0">
                <a:latin typeface="Calibri" pitchFamily="34" charset="0"/>
              </a:rPr>
              <a:t>and the probability of revocation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9712" y="2996952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So, if the threat is too high, investors become disenchanted and disinclined to commit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121823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Government subsidy induces investment,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but a small threat of revocation provides additional inducement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19675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Not all subsidies hasten investment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700808"/>
            <a:ext cx="748883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It depends on the way how incentives are structured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Further extensions:  possibility of growing/shrinking subsidies on Q</a:t>
            </a:r>
          </a:p>
          <a:p>
            <a:r>
              <a:rPr lang="en-US" sz="1600" dirty="0" smtClean="0">
                <a:latin typeface="Calibri" pitchFamily="34" charset="0"/>
              </a:rPr>
              <a:t>		</a:t>
            </a:r>
          </a:p>
          <a:p>
            <a:r>
              <a:rPr lang="en-US" sz="1600" dirty="0" smtClean="0">
                <a:latin typeface="Calibri" pitchFamily="34" charset="0"/>
              </a:rPr>
              <a:t>	                 stochastic renewable energy certificates</a:t>
            </a:r>
          </a:p>
          <a:p>
            <a:r>
              <a:rPr lang="en-US" sz="1600" dirty="0" smtClean="0">
                <a:latin typeface="Calibri" pitchFamily="34" charset="0"/>
              </a:rPr>
              <a:t>	                 </a:t>
            </a:r>
          </a:p>
          <a:p>
            <a:r>
              <a:rPr lang="en-US" sz="1600" dirty="0" smtClean="0">
                <a:latin typeface="Calibri" pitchFamily="34" charset="0"/>
              </a:rPr>
              <a:t>	                 credits for CO2 reduction/ETS allowances, both stochastic</a:t>
            </a:r>
          </a:p>
          <a:p>
            <a:r>
              <a:rPr lang="en-US" sz="1600" dirty="0" smtClean="0">
                <a:latin typeface="Calibri" pitchFamily="34" charset="0"/>
              </a:rPr>
              <a:t>	                 </a:t>
            </a:r>
          </a:p>
          <a:p>
            <a:r>
              <a:rPr lang="en-US" sz="1600" dirty="0" smtClean="0">
                <a:latin typeface="Calibri" pitchFamily="34" charset="0"/>
              </a:rPr>
              <a:t>	                 stochastic investment costs</a:t>
            </a:r>
          </a:p>
          <a:p>
            <a:r>
              <a:rPr lang="en-US" sz="1600" dirty="0" smtClean="0">
                <a:latin typeface="Calibri" pitchFamily="34" charset="0"/>
              </a:rPr>
              <a:t>	                 </a:t>
            </a:r>
          </a:p>
          <a:p>
            <a:r>
              <a:rPr lang="en-US" sz="1600" dirty="0" smtClean="0">
                <a:latin typeface="Calibri" pitchFamily="34" charset="0"/>
              </a:rPr>
              <a:t>	                 investment tax credits, also less transparent than subsidies</a:t>
            </a:r>
          </a:p>
          <a:p>
            <a:r>
              <a:rPr lang="en-US" sz="1600" dirty="0" smtClean="0">
                <a:latin typeface="Calibri" pitchFamily="34" charset="0"/>
              </a:rPr>
              <a:t>	</a:t>
            </a:r>
          </a:p>
          <a:p>
            <a:r>
              <a:rPr lang="en-US" sz="1600" dirty="0" smtClean="0">
                <a:latin typeface="Calibri" pitchFamily="34" charset="0"/>
              </a:rPr>
              <a:t>                                     different probabilities for subsidy introduction and withdrawal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Note: innovative real options model can be utilized/adapted to many other types of arrangements, where there are several factors leading to higher dimensions.</a:t>
            </a:r>
          </a:p>
          <a:p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1700808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Wise Green Governments should make reasoned choices on: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pPr marL="800100" lvl="1" indent="-342900"/>
            <a:r>
              <a:rPr lang="en-US" sz="1600" dirty="0" smtClean="0">
                <a:latin typeface="Calibri" pitchFamily="34" charset="0"/>
              </a:rPr>
              <a:t>The level and type of subsidy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>
              <a:latin typeface="Calibri" pitchFamily="34" charset="0"/>
            </a:endParaRPr>
          </a:p>
          <a:p>
            <a:pPr marL="800100" lvl="1" indent="-342900"/>
            <a:endParaRPr lang="en-US" sz="1600" dirty="0" smtClean="0">
              <a:latin typeface="Calibri" pitchFamily="34" charset="0"/>
            </a:endParaRPr>
          </a:p>
          <a:p>
            <a:pPr marL="800100" lvl="1" indent="-342900"/>
            <a:r>
              <a:rPr lang="en-US" sz="1600" dirty="0" smtClean="0">
                <a:latin typeface="Calibri" pitchFamily="34" charset="0"/>
              </a:rPr>
              <a:t>Signaling their long-term intent</a:t>
            </a:r>
          </a:p>
          <a:p>
            <a:pPr marL="800100" lvl="1" indent="-342900"/>
            <a:endParaRPr lang="en-US" sz="1600" dirty="0" smtClean="0">
              <a:latin typeface="Calibri" pitchFamily="34" charset="0"/>
            </a:endParaRPr>
          </a:p>
          <a:p>
            <a:pPr marL="800100" lvl="1" indent="-342900"/>
            <a:endParaRPr lang="en-US" sz="1600" dirty="0" smtClean="0">
              <a:latin typeface="Calibri" pitchFamily="34" charset="0"/>
            </a:endParaRPr>
          </a:p>
          <a:p>
            <a:pPr marL="800100" lvl="1" indent="-342900"/>
            <a:r>
              <a:rPr lang="en-US" sz="1600" dirty="0" smtClean="0">
                <a:latin typeface="Calibri" pitchFamily="34" charset="0"/>
              </a:rPr>
              <a:t>Wise Governments i?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 of Certain Types of Subsidies  on the Decision to Build Generating Facilities for Renewable Energy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550794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But is this always true?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3197878"/>
            <a:ext cx="662473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Wavering government policy</a:t>
            </a:r>
          </a:p>
          <a:p>
            <a:endParaRPr lang="en-US" dirty="0">
              <a:latin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  Undecided whether or not to continue with current policy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 Revoke a subsidy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 Introduce a subsidy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 Additional uncertainty (increase in volatility)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 Delay in investment commitment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1268760"/>
            <a:ext cx="66247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Unwavering government policy</a:t>
            </a:r>
          </a:p>
          <a:p>
            <a:endParaRPr lang="en-US" dirty="0">
              <a:latin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  Resolute in providing a subsidy scheme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 Improvements in operating cash flow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 Hasten the investment commitment</a:t>
            </a:r>
          </a:p>
          <a:p>
            <a:pPr lvl="1"/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for Retractable Subsidies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Watch if someone notices that direct subsidies impact on the government deficit, and/or indirect subsidies amount to expensive electricity for customers, leading to loss of international competitiveness when currencies are fixed.         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 of Subsidies on the RO Decision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1228" y="1842740"/>
            <a:ext cx="662473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Uncertainty can produce counter-intuitive results</a:t>
            </a:r>
          </a:p>
          <a:p>
            <a:endParaRPr lang="en-US" sz="1600" dirty="0">
              <a:latin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An imposition of a temporary subsidy may hasten the investment commitment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>
              <a:latin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Policy uncertainty may hasten the investment commitment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Government Subsidies in Real Option Models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Tourinho (1979) required a (government imposed) holding cost for the original solution to a real option investment.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Brennan and Schwartz (1985) allowed for a tax on production (and for expropriation risk) in start-up, suspension (&amp; reversion) and abandonment decisions for natural resources.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Boomsma, Meade and Fleten (2012) compare the effect of certain types of feed-in-tariffs and renewable energy certificate trading  on investment  thresholds, in some cases with analytical solutions.</a:t>
            </a:r>
          </a:p>
          <a:p>
            <a:endParaRPr lang="en-US" sz="1600" dirty="0" smtClean="0"/>
          </a:p>
          <a:p>
            <a:r>
              <a:rPr lang="en-US" sz="1600" dirty="0" smtClean="0"/>
              <a:t>Abadie and Chamorro (2013) provide numerical solutions for the valuation of wind energy projects, when there are feed-in-tariffs, renewable energy certificates , and premiums to the electricity price, even for transitory subsidies. 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Change Risk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95936" y="4293096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Stochastic gBm</a:t>
            </a:r>
          </a:p>
          <a:p>
            <a:r>
              <a:rPr lang="en-US" dirty="0" smtClean="0">
                <a:latin typeface="Calibri" pitchFamily="34" charset="0"/>
              </a:rPr>
              <a:t>Stochastic gBm</a:t>
            </a:r>
          </a:p>
          <a:p>
            <a:r>
              <a:rPr lang="en-US" dirty="0" smtClean="0">
                <a:latin typeface="Calibri" pitchFamily="34" charset="0"/>
              </a:rPr>
              <a:t>Constant, but at risk of revocation</a:t>
            </a:r>
            <a:endParaRPr lang="en-US" dirty="0" smtClean="0">
              <a:latin typeface="Calibri"/>
            </a:endParaRPr>
          </a:p>
          <a:p>
            <a:r>
              <a:rPr lang="en-US" dirty="0" smtClean="0">
                <a:latin typeface="Calibri"/>
              </a:rPr>
              <a:t> </a:t>
            </a:r>
          </a:p>
          <a:p>
            <a:r>
              <a:rPr lang="en-US" dirty="0" smtClean="0">
                <a:latin typeface="Calibri"/>
              </a:rPr>
              <a:t>Fixed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7584" y="126876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RO analysis of a Wind Farm in Madeira Island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7584" y="1772816"/>
            <a:ext cx="66247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Weather uncertainties makes this opportunity unattractive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  Need to incentivize through subsidies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2564904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Installment of </a:t>
            </a:r>
            <a:r>
              <a:rPr lang="en-US" dirty="0" smtClean="0">
                <a:latin typeface="Calibri" pitchFamily="34" charset="0"/>
              </a:rPr>
              <a:t>capacity (3MWh) </a:t>
            </a:r>
            <a:r>
              <a:rPr lang="en-US" dirty="0" smtClean="0">
                <a:latin typeface="Calibri" pitchFamily="34" charset="0"/>
              </a:rPr>
              <a:t>is instantaneous and capacity utilization is 30%</a:t>
            </a:r>
          </a:p>
          <a:p>
            <a:r>
              <a:rPr lang="en-US" dirty="0" smtClean="0">
                <a:latin typeface="Calibri" pitchFamily="34" charset="0"/>
              </a:rPr>
              <a:t>Annual production is expected to be 7.8 thousand MWh</a:t>
            </a:r>
          </a:p>
          <a:p>
            <a:r>
              <a:rPr lang="en-US" dirty="0" smtClean="0">
                <a:latin typeface="Calibri" pitchFamily="34" charset="0"/>
              </a:rPr>
              <a:t>Initial selling price is </a:t>
            </a:r>
            <a:r>
              <a:rPr lang="en-US" dirty="0" smtClean="0">
                <a:latin typeface="Calibri"/>
              </a:rPr>
              <a:t>€53/MWh</a:t>
            </a:r>
          </a:p>
          <a:p>
            <a:r>
              <a:rPr lang="en-US" dirty="0" smtClean="0">
                <a:latin typeface="Calibri"/>
              </a:rPr>
              <a:t>Fixed investment cost of €4867 thousand </a:t>
            </a:r>
          </a:p>
          <a:p>
            <a:r>
              <a:rPr lang="en-US" dirty="0" smtClean="0">
                <a:latin typeface="Calibri"/>
              </a:rPr>
              <a:t>Constant subsidy of €</a:t>
            </a:r>
            <a:r>
              <a:rPr lang="en-US" dirty="0" smtClean="0">
                <a:latin typeface="Calibri"/>
              </a:rPr>
              <a:t>13.65/</a:t>
            </a:r>
            <a:r>
              <a:rPr lang="en-US" dirty="0" err="1" smtClean="0">
                <a:latin typeface="Calibri"/>
              </a:rPr>
              <a:t>MWh</a:t>
            </a:r>
            <a:r>
              <a:rPr lang="en-US" dirty="0" smtClean="0">
                <a:latin typeface="Calibri"/>
              </a:rPr>
              <a:t>, or </a:t>
            </a:r>
            <a:r>
              <a:rPr lang="en-US" dirty="0" smtClean="0">
                <a:latin typeface="Symbol" pitchFamily="18" charset="2"/>
              </a:rPr>
              <a:t>t</a:t>
            </a:r>
            <a:r>
              <a:rPr lang="en-US" dirty="0" smtClean="0">
                <a:latin typeface="Calibri"/>
              </a:rPr>
              <a:t>=.2R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4293096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Price</a:t>
            </a:r>
          </a:p>
          <a:p>
            <a:r>
              <a:rPr lang="en-US" dirty="0" smtClean="0">
                <a:latin typeface="Calibri" pitchFamily="34" charset="0"/>
              </a:rPr>
              <a:t>Output</a:t>
            </a:r>
          </a:p>
          <a:p>
            <a:r>
              <a:rPr lang="en-US" dirty="0" smtClean="0">
                <a:latin typeface="Calibri" pitchFamily="34" charset="0"/>
              </a:rPr>
              <a:t>Subsidy</a:t>
            </a:r>
            <a:endParaRPr lang="en-US" dirty="0" smtClean="0">
              <a:latin typeface="Calibri"/>
            </a:endParaRPr>
          </a:p>
          <a:p>
            <a:r>
              <a:rPr lang="en-US" dirty="0" smtClean="0">
                <a:latin typeface="Calibri"/>
              </a:rPr>
              <a:t>Revenue</a:t>
            </a:r>
          </a:p>
          <a:p>
            <a:r>
              <a:rPr lang="en-US" dirty="0" smtClean="0">
                <a:latin typeface="Calibri"/>
              </a:rPr>
              <a:t>Investment cost</a:t>
            </a:r>
            <a:endParaRPr lang="en-US" dirty="0" smtClean="0">
              <a:latin typeface="Calibri" pitchFamily="34" charset="0"/>
            </a:endParaRP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3043237" y="4629150"/>
          <a:ext cx="190500" cy="254000"/>
        </p:xfrm>
        <a:graphic>
          <a:graphicData uri="http://schemas.openxmlformats.org/presentationml/2006/ole">
            <p:oleObj spid="_x0000_s6146" name="Equation" r:id="rId3" imgW="152280" imgH="203040" progId="Equation.DSMT4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781300" y="5133598"/>
          <a:ext cx="714375" cy="254000"/>
        </p:xfrm>
        <a:graphic>
          <a:graphicData uri="http://schemas.openxmlformats.org/presentationml/2006/ole">
            <p:oleObj spid="_x0000_s6147" name="Equation" r:id="rId4" imgW="571320" imgH="203040" progId="Equation.DSMT4">
              <p:embed/>
            </p:oleObj>
          </a:graphicData>
        </a:graphic>
      </p:graphicFrame>
      <p:graphicFrame>
        <p:nvGraphicFramePr>
          <p:cNvPr id="6148" name="Object 3"/>
          <p:cNvGraphicFramePr>
            <a:graphicFrameLocks noChangeAspect="1"/>
          </p:cNvGraphicFramePr>
          <p:nvPr/>
        </p:nvGraphicFramePr>
        <p:xfrm>
          <a:off x="3035300" y="5435680"/>
          <a:ext cx="206375" cy="206375"/>
        </p:xfrm>
        <a:graphic>
          <a:graphicData uri="http://schemas.openxmlformats.org/presentationml/2006/ole">
            <p:oleObj spid="_x0000_s6148" name="Equation" r:id="rId5" imgW="164880" imgH="164880" progId="Equation.DSMT4">
              <p:embed/>
            </p:oleObj>
          </a:graphicData>
        </a:graphic>
      </p:graphicFrame>
      <p:graphicFrame>
        <p:nvGraphicFramePr>
          <p:cNvPr id="6149" name="Object 3"/>
          <p:cNvGraphicFramePr>
            <a:graphicFrameLocks noChangeAspect="1"/>
          </p:cNvGraphicFramePr>
          <p:nvPr/>
        </p:nvGraphicFramePr>
        <p:xfrm>
          <a:off x="3059112" y="4900236"/>
          <a:ext cx="158750" cy="174625"/>
        </p:xfrm>
        <a:graphic>
          <a:graphicData uri="http://schemas.openxmlformats.org/presentationml/2006/ole">
            <p:oleObj spid="_x0000_s6149" name="Equation" r:id="rId6" imgW="126720" imgH="139680" progId="Equation.DSMT4">
              <p:embed/>
            </p:oleObj>
          </a:graphicData>
        </a:graphic>
      </p:graphicFrame>
      <p:graphicFrame>
        <p:nvGraphicFramePr>
          <p:cNvPr id="6150" name="Object 3"/>
          <p:cNvGraphicFramePr>
            <a:graphicFrameLocks noChangeAspect="1"/>
          </p:cNvGraphicFramePr>
          <p:nvPr/>
        </p:nvGraphicFramePr>
        <p:xfrm>
          <a:off x="3043237" y="4355912"/>
          <a:ext cx="190500" cy="206375"/>
        </p:xfrm>
        <a:graphic>
          <a:graphicData uri="http://schemas.openxmlformats.org/presentationml/2006/ole">
            <p:oleObj spid="_x0000_s6150" name="Equation" r:id="rId7" imgW="152280" imgH="164880" progId="Equation.DSMT4">
              <p:embed/>
            </p:oleObj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Alternatives and Policy Change Risk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67744" y="22048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Subsidy per Unit Q</a:t>
            </a:r>
          </a:p>
        </p:txBody>
      </p:sp>
      <p:graphicFrame>
        <p:nvGraphicFramePr>
          <p:cNvPr id="6150" name="Object 3"/>
          <p:cNvGraphicFramePr>
            <a:graphicFrameLocks noChangeAspect="1"/>
          </p:cNvGraphicFramePr>
          <p:nvPr/>
        </p:nvGraphicFramePr>
        <p:xfrm>
          <a:off x="3995936" y="4413865"/>
          <a:ext cx="174625" cy="222250"/>
        </p:xfrm>
        <a:graphic>
          <a:graphicData uri="http://schemas.openxmlformats.org/presentationml/2006/ole">
            <p:oleObj spid="_x0000_s7174" name="Equation" r:id="rId3" imgW="139680" imgH="17748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27584" y="22048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Model II: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67744" y="31409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Subsidy, but with the risk of retraction, with probability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7584" y="3140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Model III: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67744" y="4077072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No initial subsidy, but with the possibility of a  permanent subsidy with probability </a:t>
            </a:r>
          </a:p>
          <a:p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7584" y="40770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Model IV: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7744" y="12687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Revenue subsidy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7584" y="12687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Model I:</a:t>
            </a:r>
          </a:p>
        </p:txBody>
      </p:sp>
      <p:graphicFrame>
        <p:nvGraphicFramePr>
          <p:cNvPr id="7175" name="Object 3"/>
          <p:cNvGraphicFramePr>
            <a:graphicFrameLocks noChangeAspect="1"/>
          </p:cNvGraphicFramePr>
          <p:nvPr/>
        </p:nvGraphicFramePr>
        <p:xfrm>
          <a:off x="827584" y="3206750"/>
          <a:ext cx="174625" cy="222250"/>
        </p:xfrm>
        <a:graphic>
          <a:graphicData uri="http://schemas.openxmlformats.org/presentationml/2006/ole">
            <p:oleObj spid="_x0000_s7175" name="Equation" r:id="rId4" imgW="139680" imgH="177480" progId="Equation.DSMT4">
              <p:embed/>
            </p:oleObj>
          </a:graphicData>
        </a:graphic>
      </p:graphicFrame>
      <p:graphicFrame>
        <p:nvGraphicFramePr>
          <p:cNvPr id="7176" name="Object 3"/>
          <p:cNvGraphicFramePr>
            <a:graphicFrameLocks noChangeAspect="1"/>
          </p:cNvGraphicFramePr>
          <p:nvPr/>
        </p:nvGraphicFramePr>
        <p:xfrm>
          <a:off x="7740352" y="3206750"/>
          <a:ext cx="174625" cy="222250"/>
        </p:xfrm>
        <a:graphic>
          <a:graphicData uri="http://schemas.openxmlformats.org/presentationml/2006/ole">
            <p:oleObj spid="_x0000_s7176" name="Equation" r:id="rId5" imgW="139680" imgH="177480" progId="Equation.DSMT4">
              <p:embed/>
            </p:oleObj>
          </a:graphicData>
        </a:graphic>
      </p:graphicFrame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10954910">
            <a:off x="2420144" y="3813975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9752" y="507455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No initial subsidy, but with the possibility of a sudden retractable subsidy with probability </a:t>
            </a:r>
            <a:r>
              <a:rPr lang="en-US" dirty="0" smtClean="0">
                <a:latin typeface="Symbol" pitchFamily="18" charset="2"/>
              </a:rPr>
              <a:t>l</a:t>
            </a:r>
          </a:p>
        </p:txBody>
      </p:sp>
      <p:sp>
        <p:nvSpPr>
          <p:cNvPr id="23" name="TextBox 22"/>
          <p:cNvSpPr txBox="1"/>
          <p:nvPr/>
        </p:nvSpPr>
        <p:spPr>
          <a:xfrm rot="10800000" flipV="1">
            <a:off x="827584" y="5076670"/>
            <a:ext cx="146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Model V: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Change Risk: Solution Methodology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2158405"/>
            <a:ext cx="7704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Two factor models: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>
                <a:latin typeface="Calibri" pitchFamily="34" charset="0"/>
              </a:rPr>
              <a:t>Specify the 2-dimensional risk neutral valuation relationship (RNVR)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>
                <a:latin typeface="Calibri" pitchFamily="34" charset="0"/>
              </a:rPr>
              <a:t>Solve the RNVR to form the valuation function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>
                <a:latin typeface="Calibri" pitchFamily="34" charset="0"/>
              </a:rPr>
              <a:t>Derive the accompanying characteristic root equation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>
                <a:latin typeface="Calibri" pitchFamily="34" charset="0"/>
              </a:rPr>
              <a:t>Determine the value matching relationship + 2 smooth pasting conditions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>
                <a:latin typeface="Calibri" pitchFamily="34" charset="0"/>
              </a:rPr>
              <a:t>Evaluate the thresholds as a boundary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7584" y="4365104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Calibri" pitchFamily="34" charset="0"/>
              </a:rPr>
              <a:t>Data:</a:t>
            </a:r>
          </a:p>
          <a:p>
            <a:r>
              <a:rPr lang="en-US" dirty="0" smtClean="0">
                <a:latin typeface="Calibri" pitchFamily="34" charset="0"/>
              </a:rPr>
              <a:t>Risk- neutral rate</a:t>
            </a:r>
          </a:p>
          <a:p>
            <a:r>
              <a:rPr lang="en-US" dirty="0" smtClean="0">
                <a:latin typeface="Calibri" pitchFamily="34" charset="0"/>
              </a:rPr>
              <a:t>Drift rate for price</a:t>
            </a:r>
          </a:p>
          <a:p>
            <a:r>
              <a:rPr lang="en-US" dirty="0" smtClean="0">
                <a:latin typeface="Calibri" pitchFamily="34" charset="0"/>
              </a:rPr>
              <a:t>Drift rate for quantity</a:t>
            </a:r>
          </a:p>
          <a:p>
            <a:r>
              <a:rPr lang="en-US" dirty="0" smtClean="0">
                <a:latin typeface="Calibri" pitchFamily="34" charset="0"/>
              </a:rPr>
              <a:t>Volatility for price</a:t>
            </a:r>
          </a:p>
          <a:p>
            <a:r>
              <a:rPr lang="en-US" dirty="0" smtClean="0">
                <a:latin typeface="Calibri" pitchFamily="34" charset="0"/>
              </a:rPr>
              <a:t>Volatility for quantity</a:t>
            </a:r>
          </a:p>
          <a:p>
            <a:r>
              <a:rPr lang="en-US" dirty="0" smtClean="0">
                <a:latin typeface="Calibri" pitchFamily="34" charset="0"/>
              </a:rPr>
              <a:t>Price quantity correlation</a:t>
            </a:r>
          </a:p>
          <a:p>
            <a:r>
              <a:rPr lang="en-US" dirty="0" smtClean="0">
                <a:latin typeface="Calibri" pitchFamily="34" charset="0"/>
              </a:rPr>
              <a:t>Probability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1124744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One factor models (or equivalents):</a:t>
            </a:r>
          </a:p>
          <a:p>
            <a:endParaRPr lang="en-US" dirty="0">
              <a:latin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  Standard results</a:t>
            </a:r>
          </a:p>
        </p:txBody>
      </p:sp>
      <p:graphicFrame>
        <p:nvGraphicFramePr>
          <p:cNvPr id="8197" name="Object 3"/>
          <p:cNvGraphicFramePr>
            <a:graphicFrameLocks noChangeAspect="1"/>
          </p:cNvGraphicFramePr>
          <p:nvPr/>
        </p:nvGraphicFramePr>
        <p:xfrm>
          <a:off x="3595688" y="4581127"/>
          <a:ext cx="904875" cy="2016225"/>
        </p:xfrm>
        <a:graphic>
          <a:graphicData uri="http://schemas.openxmlformats.org/presentationml/2006/ole">
            <p:oleObj spid="_x0000_s8197" name="Equation" r:id="rId3" imgW="723600" imgH="1600200" progId="Equation.DSMT4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Case Results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3350" y="1600200"/>
            <a:ext cx="6637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Uncertain Generation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FF6-C8D6-41EE-91E1-AFE71BED7B2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9148" y="1668981"/>
            <a:ext cx="6345704" cy="438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Real Options 2015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796</Words>
  <Application>Microsoft Office PowerPoint</Application>
  <PresentationFormat>On-screen Show (4:3)</PresentationFormat>
  <Paragraphs>181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Policy Risks of Some Renewable Energy Subsidies</vt:lpstr>
      <vt:lpstr>Slide 2</vt:lpstr>
      <vt:lpstr>Slide 3</vt:lpstr>
      <vt:lpstr>Government Subsidies in Real Option Models</vt:lpstr>
      <vt:lpstr>Slide 5</vt:lpstr>
      <vt:lpstr>Slide 6</vt:lpstr>
      <vt:lpstr>Slide 7</vt:lpstr>
      <vt:lpstr>Base Case Results</vt:lpstr>
      <vt:lpstr>Effect of Uncertain Generation</vt:lpstr>
      <vt:lpstr>Effect of Uncertain Generation</vt:lpstr>
      <vt:lpstr>Effect of Price &amp; Quantity Correlation</vt:lpstr>
      <vt:lpstr>Effect of Price &amp; Quantity Correlation</vt:lpstr>
      <vt:lpstr>Effect of Increase in Subsidy</vt:lpstr>
      <vt:lpstr>Effect of Increase in Subsidy</vt:lpstr>
      <vt:lpstr>Effect of Increase in Subsidy  Possibility or Retraction</vt:lpstr>
      <vt:lpstr>Effect of Increase in Subsidy  Possibility or Retraction</vt:lpstr>
      <vt:lpstr>Slide 17</vt:lpstr>
      <vt:lpstr>Slide 18</vt:lpstr>
      <vt:lpstr>Slide 19</vt:lpstr>
      <vt:lpstr>Lessons for Retractable Subsidies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the Policy Risk of Subsidy</dc:title>
  <dc:creator>Roger</dc:creator>
  <cp:lastModifiedBy>Windows User</cp:lastModifiedBy>
  <cp:revision>29</cp:revision>
  <dcterms:created xsi:type="dcterms:W3CDTF">2012-05-01T10:36:14Z</dcterms:created>
  <dcterms:modified xsi:type="dcterms:W3CDTF">2015-03-04T12:08:45Z</dcterms:modified>
</cp:coreProperties>
</file>